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building-a-multi-label-text-classifier-using-bert-and-tensorflow-f188e0ecdc5d" TargetMode="External"/><Relationship Id="rId3" Type="http://schemas.openxmlformats.org/officeDocument/2006/relationships/hyperlink" Target="https://www.wikipedia.org/" TargetMode="External"/><Relationship Id="rId4" Type="http://schemas.openxmlformats.org/officeDocument/2006/relationships/hyperlink" Target="https://tfhub.dev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b19769fa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b19769fa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2287663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2287663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100d655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4100d655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C0C0C"/>
                </a:solidFill>
                <a:highlight>
                  <a:srgbClr val="FFFFFF"/>
                </a:highlight>
              </a:rPr>
              <a:t>The BERT algorithm is built on top of breakthrough techniques such as seq2seq (sequence-to-sequence) models and transformers. The seq2seq model is a network that converts a given sequence of words into a different sequence and is capable of relating the words that seem more important. </a:t>
            </a:r>
            <a:endParaRPr sz="1500">
              <a:solidFill>
                <a:srgbClr val="0C0C0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https://towardsdatascience.com/building-a-multi-label-text-classifier-using-bert-and-tensorflow-f188e0ecdc5d</a:t>
            </a:r>
            <a:endParaRPr sz="1500">
              <a:solidFill>
                <a:srgbClr val="0C0C0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C0C0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Bidirectional Encoder Representations from Transformers.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However, unlike these previous models, BERT is the first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deeply bidirectional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unsupervised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language representation, pre-trained using only a plain text corpus (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Wikipedia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).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Bert is bidirectional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contextual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model of text. In unidirectional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contextual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model, words would be based off only the other words before it. So for each word it will generate a representation based off of both words before and after it.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Good News: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Google has uploaded BERT to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TensorFlow Hub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which means we can directly use the pre-trained models for our NLP problems be it text classification or sentence similarity etc.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4f32b64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4f32b64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2287663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2287663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Convert text to word frequency vectors, 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TF-IDF representation attempts to highlight important words which appear frequently in a document but not across documents. The terms are briefly explained below: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Term Frequency (TF): This summarizes the normalized Term Frequency within a document.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Inverse Document Frequency (IDF): This reduces the weight of terms that appear a lot across documents.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9.jpg"/><Relationship Id="rId5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5" Type="http://schemas.openxmlformats.org/officeDocument/2006/relationships/image" Target="../media/image34.jpg"/><Relationship Id="rId6" Type="http://schemas.openxmlformats.org/officeDocument/2006/relationships/image" Target="../media/image16.jpg"/><Relationship Id="rId7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9.gif"/><Relationship Id="rId5" Type="http://schemas.openxmlformats.org/officeDocument/2006/relationships/image" Target="../media/image31.gif"/><Relationship Id="rId6" Type="http://schemas.openxmlformats.org/officeDocument/2006/relationships/image" Target="../media/image17.gif"/><Relationship Id="rId7" Type="http://schemas.openxmlformats.org/officeDocument/2006/relationships/image" Target="../media/image1.gif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15350" y="211450"/>
            <a:ext cx="4256700" cy="3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Palate Cleanser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googly???? 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4">
            <a:alphaModFix/>
          </a:blip>
          <a:srcRect b="0" l="13089" r="10719" t="0"/>
          <a:stretch/>
        </p:blipFill>
        <p:spPr>
          <a:xfrm>
            <a:off x="6293150" y="89275"/>
            <a:ext cx="2742340" cy="47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5">
            <a:alphaModFix/>
          </a:blip>
          <a:srcRect b="6852" l="21314" r="14310" t="19068"/>
          <a:stretch/>
        </p:blipFill>
        <p:spPr>
          <a:xfrm>
            <a:off x="3719125" y="89275"/>
            <a:ext cx="2574025" cy="479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50" y="1006923"/>
            <a:ext cx="2324676" cy="383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825" y="1006926"/>
            <a:ext cx="2028163" cy="383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350" y="2025563"/>
            <a:ext cx="3709923" cy="18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5312350" y="1045900"/>
            <a:ext cx="276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KNN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 Set .596535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Set .475248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273450" y="139600"/>
            <a:ext cx="851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Result: </a:t>
            </a:r>
            <a:r>
              <a:rPr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improved a little (using 500 multifandom fics dataset) (I took out Not Rated fics)</a:t>
            </a:r>
            <a:endParaRPr sz="1100"/>
          </a:p>
        </p:txBody>
      </p:sp>
      <p:sp>
        <p:nvSpPr>
          <p:cNvPr id="179" name="Google Shape;179;p22"/>
          <p:cNvSpPr txBox="1"/>
          <p:nvPr/>
        </p:nvSpPr>
        <p:spPr>
          <a:xfrm>
            <a:off x="5312350" y="3946725"/>
            <a:ext cx="32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RF usually does worse so I just skipped that…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3477713" y="1402875"/>
            <a:ext cx="127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Scandalous! But seems correct!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2918300" y="3546525"/>
            <a:ext cx="12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???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982863" y="1349575"/>
            <a:ext cx="127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NSFW 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NSFW 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NSFW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1126388" y="3419600"/>
            <a:ext cx="127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Seems teen like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3428588" y="3331125"/>
            <a:ext cx="12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wholesome!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5" name="Google Shape;185;p22"/>
          <p:cNvCxnSpPr/>
          <p:nvPr/>
        </p:nvCxnSpPr>
        <p:spPr>
          <a:xfrm>
            <a:off x="515300" y="2754300"/>
            <a:ext cx="861600" cy="9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479775" y="4664225"/>
            <a:ext cx="7017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2"/>
          <p:cNvCxnSpPr/>
          <p:nvPr/>
        </p:nvCxnSpPr>
        <p:spPr>
          <a:xfrm>
            <a:off x="2726900" y="4727800"/>
            <a:ext cx="7017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2"/>
          <p:cNvCxnSpPr/>
          <p:nvPr/>
        </p:nvCxnSpPr>
        <p:spPr>
          <a:xfrm>
            <a:off x="399825" y="1725200"/>
            <a:ext cx="861600" cy="9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2"/>
          <p:cNvCxnSpPr/>
          <p:nvPr/>
        </p:nvCxnSpPr>
        <p:spPr>
          <a:xfrm>
            <a:off x="436750" y="2304000"/>
            <a:ext cx="861600" cy="9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2"/>
          <p:cNvSpPr txBox="1"/>
          <p:nvPr/>
        </p:nvSpPr>
        <p:spPr>
          <a:xfrm>
            <a:off x="3115100" y="3094850"/>
            <a:ext cx="12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???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Next? Try BERT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/>
        </p:nvSpPr>
        <p:spPr>
          <a:xfrm>
            <a:off x="133550" y="892375"/>
            <a:ext cx="489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68% evaluation accuracy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512 tokens, 3 Epochs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34% with a 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est set with 4 fandoms (151 fanfics)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Random tests below - One sentence fanfiction predicted! With interesting results….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5913" y="164925"/>
            <a:ext cx="8163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Fandom Classifying with BERT results</a:t>
            </a:r>
            <a:endParaRPr sz="3000"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25" y="1592500"/>
            <a:ext cx="3303699" cy="34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39375"/>
            <a:ext cx="2534725" cy="20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7039000" y="2630550"/>
            <a:ext cx="208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Supergirl is most like Harry Potter??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7207000" y="4592200"/>
            <a:ext cx="158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The walking dead is like harry potter?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7039000" y="3299300"/>
            <a:ext cx="14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Doctor Who is similar to Sherlock…plausible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2705325" y="2630550"/>
            <a:ext cx="23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It got one right</a:t>
            </a:r>
            <a:endParaRPr>
              <a:solidFill>
                <a:srgbClr val="0C0C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456625" y="710750"/>
            <a:ext cx="347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Tried a Test set…but with fandoms other than the 4 it was trained on. Interesting results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5">
            <a:alphaModFix/>
          </a:blip>
          <a:srcRect b="0" l="6625" r="32137" t="0"/>
          <a:stretch/>
        </p:blipFill>
        <p:spPr>
          <a:xfrm>
            <a:off x="2605922" y="3035825"/>
            <a:ext cx="2963275" cy="20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348500" y="488250"/>
            <a:ext cx="6327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Rating</a:t>
            </a:r>
            <a:r>
              <a:rPr lang="en" sz="3000"/>
              <a:t> Classifying with BERT results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440200" y="1073150"/>
            <a:ext cx="434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34% evaluation accuracy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512 tokens, 3 Epochs, 1.2 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18% on the outside test 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Made a predictor, put in sentences, classified badly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825" y="2081600"/>
            <a:ext cx="2400250" cy="27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7114775" y="1935050"/>
            <a:ext cx="177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don’t think sex and sexy is general audiences &gt;:(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What’s Next? </a:t>
            </a:r>
            <a:endParaRPr sz="4200"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" sz="4200"/>
              <a:t>Play around with BERT more to improve the </a:t>
            </a:r>
            <a:r>
              <a:rPr lang="en" sz="4200"/>
              <a:t>classifiers</a:t>
            </a:r>
            <a:r>
              <a:rPr lang="en" sz="4200"/>
              <a:t>. </a:t>
            </a:r>
            <a:r>
              <a:rPr lang="en" sz="4200"/>
              <a:t>Maybe use tags? </a:t>
            </a:r>
            <a:r>
              <a:rPr lang="en" sz="4200"/>
              <a:t>Try other classification models? </a:t>
            </a:r>
            <a:endParaRPr sz="4200"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" sz="4200"/>
              <a:t>Make a website?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390525" y="4491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Fanfiction Classifier</a:t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90525" y="14870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Waverly Wang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O3 Status (@AO3_Status) | Twitter"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775" y="490963"/>
            <a:ext cx="1557000" cy="134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erlock - Rotten Tomatoes"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363" y="2789113"/>
            <a:ext cx="2738551" cy="2053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Will Shadow and Bone Incorporate Six of Crows? | Den of Geek"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825" y="2789125"/>
            <a:ext cx="2738549" cy="1825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rry Potter and the Deathly Hallows: Part 2 (2011) - IMDb"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3475" y="2698552"/>
            <a:ext cx="1510725" cy="2266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Time to Die (2021) - IMDb"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9838" y="2698550"/>
            <a:ext cx="1510725" cy="22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393100" y="272575"/>
            <a:ext cx="4179000" cy="38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Motivation: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 like fanfiction. Specifically from Archive of Our Own.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arry Potter Series GIFs - Get the best GIF on GIPHY"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850" y="3688517"/>
            <a:ext cx="2352142" cy="96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erlock Gifset GIFs - Get the best GIF on GIPHY"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75" y="3734249"/>
            <a:ext cx="1885300" cy="86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x of crows gif | Explore Tumblr Posts and Blogs | Tumgir"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2776" y="3642775"/>
            <a:ext cx="1672354" cy="96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 on Animated GIFS" id="91" name="Google Shape;9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1316" y="3665655"/>
            <a:ext cx="2210333" cy="9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9625" y="525175"/>
            <a:ext cx="4262477" cy="25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25600" y="150675"/>
            <a:ext cx="8270700" cy="13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predicting rating of fanfic compare to predicting fandoms? 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85350" y="1671575"/>
            <a:ext cx="8038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best </a:t>
            </a:r>
            <a:r>
              <a:rPr lang="en" sz="1800"/>
              <a:t>classifier?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Comparing using TF-IDF Vectors as features and Knn, RF model for classifying Vs. BERT classification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99" name="Google Shape;99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175" y="2905175"/>
            <a:ext cx="3542898" cy="19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75" y="2905169"/>
            <a:ext cx="3959024" cy="194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506528" y="1603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Workflow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04400" y="160325"/>
            <a:ext cx="3091500" cy="47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Libraries!</a:t>
            </a:r>
            <a:endParaRPr sz="1600"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Numpy, Pandas for storing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Pickle for storing the models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Nltk for cleaning, Sklearn for TFID feature extraction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Matplotlib, seaborn for visualizing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Tensorflow, BERT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Google colab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Resources:</a:t>
            </a:r>
            <a:endParaRPr sz="1600"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Ao3 Python Scraper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Miguel Zafra - newspaper classifier to classify genres on github which I used.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Amal Nair - Bert newspaper classifier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3372750" y="2153995"/>
            <a:ext cx="3232500" cy="78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Data</a:t>
            </a:r>
            <a:endParaRPr/>
          </a:p>
        </p:txBody>
      </p:sp>
      <p:cxnSp>
        <p:nvCxnSpPr>
          <p:cNvPr id="109" name="Google Shape;109;p17"/>
          <p:cNvCxnSpPr>
            <a:stCxn id="108" idx="2"/>
            <a:endCxn id="110" idx="0"/>
          </p:cNvCxnSpPr>
          <p:nvPr/>
        </p:nvCxnSpPr>
        <p:spPr>
          <a:xfrm>
            <a:off x="4989000" y="2942995"/>
            <a:ext cx="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7"/>
          <p:cNvSpPr txBox="1"/>
          <p:nvPr>
            <p:ph type="title"/>
          </p:nvPr>
        </p:nvSpPr>
        <p:spPr>
          <a:xfrm>
            <a:off x="3372750" y="3048583"/>
            <a:ext cx="3232500" cy="78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Feature</a:t>
            </a:r>
            <a:endParaRPr/>
          </a:p>
        </p:txBody>
      </p:sp>
      <p:cxnSp>
        <p:nvCxnSpPr>
          <p:cNvPr id="111" name="Google Shape;111;p17"/>
          <p:cNvCxnSpPr>
            <a:stCxn id="110" idx="2"/>
            <a:endCxn id="112" idx="0"/>
          </p:cNvCxnSpPr>
          <p:nvPr/>
        </p:nvCxnSpPr>
        <p:spPr>
          <a:xfrm>
            <a:off x="4989000" y="3837583"/>
            <a:ext cx="0" cy="1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7"/>
          <p:cNvSpPr txBox="1"/>
          <p:nvPr>
            <p:ph type="title"/>
          </p:nvPr>
        </p:nvSpPr>
        <p:spPr>
          <a:xfrm>
            <a:off x="3372751" y="4030817"/>
            <a:ext cx="3232500" cy="78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Model</a:t>
            </a:r>
            <a:endParaRPr/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3372750" y="1171889"/>
            <a:ext cx="3232500" cy="789000"/>
          </a:xfrm>
          <a:prstGeom prst="rect">
            <a:avLst/>
          </a:prstGeom>
          <a:solidFill>
            <a:srgbClr val="A2C4C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Data</a:t>
            </a:r>
            <a:endParaRPr/>
          </a:p>
        </p:txBody>
      </p:sp>
      <p:pic>
        <p:nvPicPr>
          <p:cNvPr descr="The Era of Wattpad Is Over — Long Live Archive of Our Own"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825" y="536906"/>
            <a:ext cx="791025" cy="52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0" l="0" r="47911" t="0"/>
          <a:stretch/>
        </p:blipFill>
        <p:spPr>
          <a:xfrm>
            <a:off x="7161900" y="2804068"/>
            <a:ext cx="4540898" cy="8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 b="0" l="0" r="55624" t="0"/>
          <a:stretch/>
        </p:blipFill>
        <p:spPr>
          <a:xfrm>
            <a:off x="6824907" y="1561050"/>
            <a:ext cx="3569581" cy="101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ke Icon&quot; Images – Browse 151 Stock Photos, Vectors, and Video | Adobe  Stock"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900" y="598275"/>
            <a:ext cx="870250" cy="87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tchen Sponge On White Background Stock Photo - Download Image Now - iStock"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7538" y="2100699"/>
            <a:ext cx="1184952" cy="78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328650" y="75925"/>
            <a:ext cx="4319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DEMO </a:t>
            </a:r>
            <a:endParaRPr b="1" i="1" sz="3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TFID created 300 features from the fanfiction texts and found most correlated unigrams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7114" t="0"/>
          <a:stretch/>
        </p:blipFill>
        <p:spPr>
          <a:xfrm>
            <a:off x="99100" y="1689575"/>
            <a:ext cx="2375499" cy="330152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0" r="18500" t="0"/>
          <a:stretch/>
        </p:blipFill>
        <p:spPr>
          <a:xfrm>
            <a:off x="2527900" y="1666750"/>
            <a:ext cx="2119851" cy="33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75425" y="1145350"/>
            <a:ext cx="87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FANDOM   (220 fics only 4 fandoms)                            vs.       RATING (348 fics with multifandom)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972" y="1712400"/>
            <a:ext cx="2211553" cy="33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0084" y="1666750"/>
            <a:ext cx="1633176" cy="3347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8"/>
          <p:cNvCxnSpPr/>
          <p:nvPr/>
        </p:nvCxnSpPr>
        <p:spPr>
          <a:xfrm>
            <a:off x="275425" y="2754300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275425" y="2871150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8"/>
          <p:cNvCxnSpPr/>
          <p:nvPr/>
        </p:nvCxnSpPr>
        <p:spPr>
          <a:xfrm>
            <a:off x="2773050" y="2709875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2773050" y="2826750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275425" y="4416875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275425" y="4551525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8"/>
          <p:cNvSpPr txBox="1"/>
          <p:nvPr/>
        </p:nvSpPr>
        <p:spPr>
          <a:xfrm>
            <a:off x="3270450" y="3661775"/>
            <a:ext cx="94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All correct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18"/>
          <p:cNvCxnSpPr/>
          <p:nvPr/>
        </p:nvCxnSpPr>
        <p:spPr>
          <a:xfrm>
            <a:off x="5030825" y="2073050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8"/>
          <p:cNvCxnSpPr/>
          <p:nvPr/>
        </p:nvCxnSpPr>
        <p:spPr>
          <a:xfrm>
            <a:off x="5030825" y="2269850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8"/>
          <p:cNvSpPr txBox="1"/>
          <p:nvPr/>
        </p:nvSpPr>
        <p:spPr>
          <a:xfrm>
            <a:off x="5303450" y="2994150"/>
            <a:ext cx="7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???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085013" y="2073050"/>
            <a:ext cx="113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These are the right characters!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7577425" y="3661775"/>
            <a:ext cx="11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Character names???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398050" y="-290425"/>
            <a:ext cx="8601300" cy="10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Fandom              vs.          Rating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398050" y="799950"/>
            <a:ext cx="276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Knn 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 Set Accuracy: 1.0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Set Accuracy .931818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328725" y="2971950"/>
            <a:ext cx="283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RF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 Set Accuracy: .994318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Set accuracy:  .909091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898550" y="2806050"/>
            <a:ext cx="292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RF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Model: Training Set accuracy: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Set Accuracy: .320755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4865625" y="577850"/>
            <a:ext cx="365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Knn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 Set Accuracy: .433898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Set Accuracy 0.396226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7840775" y="3328375"/>
            <a:ext cx="120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Later,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Tried with more data 500 fics and it did worse… like 20% …. :(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51" y="3730425"/>
            <a:ext cx="3217601" cy="1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50" y="1560988"/>
            <a:ext cx="3240912" cy="14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2625" y="1409156"/>
            <a:ext cx="2794449" cy="142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2619" y="3695399"/>
            <a:ext cx="2794455" cy="13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7976675" y="1179950"/>
            <a:ext cx="107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Better than guessing!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But pretty bad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60" name="Google Shape;160;p20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Reflection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0"/>
          <p:cNvSpPr txBox="1"/>
          <p:nvPr>
            <p:ph idx="2" type="body"/>
          </p:nvPr>
        </p:nvSpPr>
        <p:spPr>
          <a:xfrm>
            <a:off x="4910350" y="6756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 feel like people don’t rate their own fics the same way. What’s smutty for other people is tame for others.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7" name="Google Shape;167;p2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type="title"/>
          </p:nvPr>
        </p:nvSpPr>
        <p:spPr>
          <a:xfrm>
            <a:off x="399650" y="286900"/>
            <a:ext cx="4010400" cy="4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What next?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Improve the rating classifier.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I feel like tags are 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the key.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Also I need way more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fics</a:t>
            </a:r>
            <a:endParaRPr sz="300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125" y="1814725"/>
            <a:ext cx="4533125" cy="25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